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315" r:id="rId3"/>
    <p:sldId id="325" r:id="rId4"/>
    <p:sldId id="317" r:id="rId5"/>
    <p:sldId id="318" r:id="rId6"/>
    <p:sldId id="319" r:id="rId7"/>
    <p:sldId id="320" r:id="rId8"/>
    <p:sldId id="321" r:id="rId9"/>
    <p:sldId id="323" r:id="rId10"/>
    <p:sldId id="322" r:id="rId11"/>
    <p:sldId id="32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867" autoAdjust="0"/>
  </p:normalViewPr>
  <p:slideViewPr>
    <p:cSldViewPr>
      <p:cViewPr varScale="1">
        <p:scale>
          <a:sx n="107" d="100"/>
          <a:sy n="107" d="100"/>
        </p:scale>
        <p:origin x="11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E412-ACCB-4807-9B11-455D157FD11D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9BF9E-1648-4860-A2A6-42CDE43FF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9BF9E-1648-4860-A2A6-42CDE43FFF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829A-60CA-4402-AB17-A8249611D092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345B-0E1F-4D82-8926-6C9C33053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jpg@01D06C81.5FE5EF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99712"/>
            <a:ext cx="7924800" cy="1481487"/>
          </a:xfr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50800" dist="38100" dir="8100000" algn="bl">
                    <a:srgbClr val="000000">
                      <a:alpha val="74000"/>
                    </a:srgbClr>
                  </a:outerShdw>
                </a:effectLst>
              </a:rPr>
              <a:t>Telemedicine</a:t>
            </a:r>
            <a:endParaRPr lang="en-US" sz="8800" dirty="0">
              <a:solidFill>
                <a:schemeClr val="bg1"/>
              </a:solidFill>
              <a:effectLst>
                <a:outerShdw blurRad="50800" dist="38100" dir="8100000" algn="bl">
                  <a:srgbClr val="000000">
                    <a:alpha val="74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31" y="285968"/>
            <a:ext cx="251948" cy="28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176462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Opportunity in Urgent Care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www.americantelemed.org/images/default-source/ata-2015/ata-20151BD39DD1FC3CD0D89ED369CB.jpg?sfvrsn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13575"/>
            <a:ext cx="7658100" cy="9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52" y="234939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Presented at: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4"/>
            <a:ext cx="9152403" cy="68517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534400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Conclusion: Not if, when...</a:t>
            </a:r>
            <a:endParaRPr lang="en-US" sz="4000" b="1" dirty="0">
              <a:solidFill>
                <a:srgbClr val="FFCF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10714"/>
            <a:ext cx="815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the not too distant future, a patient walks into my center with a difficult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condition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. Rather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than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immediately referring that patient to a specialist, I can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click on the wall” and be presented with either a list of specialists I know, or a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network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of doctors who are immediately available for a consultation. I click 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doctor and we are soon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engaged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a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three-way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consultation with the patient.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This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will result in increased patient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satisfaction,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and I know the patient will be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some time again and probably refer me to friends and family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.”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MD/Owner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single Urgent Care Center on the West Coast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74" y="11724"/>
            <a:ext cx="2267726" cy="12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84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3"/>
            <a:ext cx="9144000" cy="68454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685800" y="33866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CF85"/>
                </a:solidFill>
              </a:rPr>
              <a:t>       </a:t>
            </a:r>
            <a:r>
              <a:rPr lang="en-US" sz="4000" b="1" dirty="0" smtClean="0">
                <a:solidFill>
                  <a:srgbClr val="FFCF85"/>
                </a:solidFill>
              </a:rPr>
              <a:t>For additional </a:t>
            </a:r>
            <a:r>
              <a:rPr lang="en-US" sz="4000" b="1" dirty="0">
                <a:solidFill>
                  <a:srgbClr val="FFCF85"/>
                </a:solidFill>
              </a:rPr>
              <a:t>i</a:t>
            </a:r>
            <a:r>
              <a:rPr lang="en-US" sz="4000" b="1" dirty="0" smtClean="0">
                <a:solidFill>
                  <a:srgbClr val="FFCF85"/>
                </a:solidFill>
              </a:rPr>
              <a:t>nformation…</a:t>
            </a:r>
            <a:endParaRPr lang="en-US" sz="4000" b="1" dirty="0">
              <a:solidFill>
                <a:srgbClr val="FFCF8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0097" y="2171163"/>
            <a:ext cx="5706009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Howard </a:t>
            </a:r>
            <a:r>
              <a:rPr lang="en-US" altLang="en-US" sz="3200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Reis, President</a:t>
            </a:r>
            <a:endParaRPr lang="en-US" altLang="en-US" sz="3200" b="1" dirty="0">
              <a:solidFill>
                <a:srgbClr val="FFC000"/>
              </a:solidFill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HEALTHePRACTICES</a:t>
            </a:r>
            <a:endParaRPr lang="en-US" sz="3200" b="1" dirty="0">
              <a:solidFill>
                <a:srgbClr val="FFC000"/>
              </a:solidFill>
              <a:latin typeface="Gene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845-392-2915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hreis@healthepractices.com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www.healthepractices.com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1" descr="cid:image001.jpg@01CEB394.9C2316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66" y="76200"/>
            <a:ext cx="2406032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029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"/>
            <a:ext cx="9144000" cy="6845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10058400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Urgent Care: </a:t>
            </a:r>
          </a:p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Market opportunity for Telemedicine</a:t>
            </a:r>
            <a:endParaRPr lang="en-US" sz="4000" b="1" dirty="0">
              <a:solidFill>
                <a:srgbClr val="FFCF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467600" cy="48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9000 urgent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are centers nationwide; 160M annual visits*</a:t>
            </a: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Urgent care center could handle 13 -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27 %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of all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visits*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rgent care heading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toward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goal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of reducing health care spending annually by $4.4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B*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*Source:  Convenient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Care: Retail Clinics and Urgent Care Centers in New York State published by United Hospital Fund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Published: 02.05.2015</a:t>
            </a:r>
          </a:p>
        </p:txBody>
      </p:sp>
    </p:spTree>
    <p:extLst>
      <p:ext uri="{BB962C8B-B14F-4D97-AF65-F5344CB8AC3E}">
        <p14:creationId xmlns:p14="http://schemas.microsoft.com/office/powerpoint/2010/main" val="42235592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"/>
            <a:ext cx="9144000" cy="68454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1094" y="152400"/>
            <a:ext cx="8153400" cy="11731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CF85"/>
                </a:solidFill>
              </a:rPr>
              <a:t>HEALTHePRACTICES                      Urgent Care Survey – Fall 2014</a:t>
            </a:r>
            <a:endParaRPr lang="en-US" b="1" dirty="0">
              <a:solidFill>
                <a:srgbClr val="FFCF8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188" y="1444831"/>
            <a:ext cx="8043306" cy="45719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sz="11200" b="1" dirty="0" smtClean="0">
                <a:solidFill>
                  <a:schemeClr val="bg1">
                    <a:lumMod val="95000"/>
                  </a:schemeClr>
                </a:solidFill>
              </a:rPr>
              <a:t>Sent to 930 urgent care centers; completed by 4%</a:t>
            </a:r>
          </a:p>
          <a:p>
            <a:pPr marL="0" indent="0">
              <a:buFont typeface="Arial"/>
              <a:buNone/>
            </a:pPr>
            <a:endParaRPr lang="en-US" sz="1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11200" b="1" dirty="0" smtClean="0">
                <a:solidFill>
                  <a:schemeClr val="bg1">
                    <a:lumMod val="95000"/>
                  </a:schemeClr>
                </a:solidFill>
              </a:rPr>
              <a:t>Good mix of urban, suburban and rural centers </a:t>
            </a:r>
          </a:p>
          <a:p>
            <a:endParaRPr lang="en-US" sz="1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11200" b="1" dirty="0" smtClean="0">
                <a:solidFill>
                  <a:schemeClr val="bg1">
                    <a:lumMod val="95000"/>
                  </a:schemeClr>
                </a:solidFill>
              </a:rPr>
              <a:t>Includes all regions of the United States</a:t>
            </a:r>
          </a:p>
          <a:p>
            <a:pPr marL="0" indent="0">
              <a:buFont typeface="Arial"/>
              <a:buNone/>
            </a:pPr>
            <a:endParaRPr lang="en-US" sz="11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1200" b="1" dirty="0">
                <a:solidFill>
                  <a:schemeClr val="bg1">
                    <a:lumMod val="95000"/>
                  </a:schemeClr>
                </a:solidFill>
              </a:rPr>
              <a:t>Respondents included several of the largest urgent care chains as well as single site </a:t>
            </a:r>
            <a:r>
              <a:rPr lang="en-US" sz="11200" b="1" dirty="0" smtClean="0">
                <a:solidFill>
                  <a:schemeClr val="bg1">
                    <a:lumMod val="95000"/>
                  </a:schemeClr>
                </a:solidFill>
              </a:rPr>
              <a:t>centers</a:t>
            </a:r>
          </a:p>
          <a:p>
            <a:endParaRPr lang="en-US" sz="11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11200" b="1" dirty="0" smtClean="0">
                <a:solidFill>
                  <a:schemeClr val="bg1">
                    <a:lumMod val="95000"/>
                  </a:schemeClr>
                </a:solidFill>
              </a:rPr>
              <a:t>Follow up interviews with 5 respondents</a:t>
            </a:r>
          </a:p>
          <a:p>
            <a:endParaRPr lang="en-US" sz="11200" dirty="0" smtClean="0"/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-1886"/>
            <a:ext cx="1696020" cy="13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65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" y="-94564"/>
            <a:ext cx="9144000" cy="6845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1180" y="152400"/>
            <a:ext cx="8560420" cy="9261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Finding # 1: 97</a:t>
            </a:r>
            <a:r>
              <a:rPr lang="en-US" sz="4000" b="1" dirty="0">
                <a:solidFill>
                  <a:srgbClr val="FFCF85"/>
                </a:solidFill>
              </a:rPr>
              <a:t>% use Teleradiology</a:t>
            </a:r>
          </a:p>
          <a:p>
            <a:pPr algn="l"/>
            <a:r>
              <a:rPr lang="en-US" b="1" dirty="0" smtClean="0">
                <a:solidFill>
                  <a:srgbClr val="FFCF85"/>
                </a:solidFill>
              </a:rPr>
              <a:t> </a:t>
            </a:r>
            <a:endParaRPr lang="en-US" b="1" dirty="0">
              <a:solidFill>
                <a:srgbClr val="FFCF8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95602"/>
            <a:ext cx="4038600" cy="767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3950" y="57634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Leading provider for urgent </a:t>
            </a:r>
            <a:r>
              <a:rPr lang="en-US" b="1" dirty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C000"/>
                </a:solidFill>
                <a:latin typeface="Geneva"/>
                <a:ea typeface="Calibri" panose="020F0502020204030204" pitchFamily="34" charset="0"/>
                <a:cs typeface="Times New Roman" panose="02020603050405020304" pitchFamily="18" charset="0"/>
              </a:rPr>
              <a:t>are serving over 500 centers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623" y="152945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Teleradiology: first telemedicine service to achieve commercial success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Urgent care use of teleradiology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does not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necessarily lead to other telemedicine services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 teleradiology be a model for other TM services?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426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5" y="-10383"/>
            <a:ext cx="9144000" cy="6845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-2362"/>
            <a:ext cx="8839200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Finding # 2: Only 24% of Urgent Care  </a:t>
            </a:r>
            <a:r>
              <a:rPr lang="en-US" sz="4000" b="1" dirty="0">
                <a:solidFill>
                  <a:srgbClr val="FFCF85"/>
                </a:solidFill>
              </a:rPr>
              <a:t>C</a:t>
            </a:r>
            <a:r>
              <a:rPr lang="en-US" sz="4000" b="1" dirty="0" smtClean="0">
                <a:solidFill>
                  <a:srgbClr val="FFCF85"/>
                </a:solidFill>
              </a:rPr>
              <a:t>enters </a:t>
            </a:r>
            <a:r>
              <a:rPr lang="en-US" sz="4000" b="1" dirty="0">
                <a:solidFill>
                  <a:srgbClr val="FFCF85"/>
                </a:solidFill>
              </a:rPr>
              <a:t>W</a:t>
            </a:r>
            <a:r>
              <a:rPr lang="en-US" sz="4000" b="1" dirty="0" smtClean="0">
                <a:solidFill>
                  <a:srgbClr val="FFCF85"/>
                </a:solidFill>
              </a:rPr>
              <a:t>ill </a:t>
            </a:r>
            <a:r>
              <a:rPr lang="en-US" sz="4000" b="1" dirty="0">
                <a:solidFill>
                  <a:srgbClr val="FFCF85"/>
                </a:solidFill>
              </a:rPr>
              <a:t>N</a:t>
            </a:r>
            <a:r>
              <a:rPr lang="en-US" sz="4000" b="1" dirty="0" smtClean="0">
                <a:solidFill>
                  <a:srgbClr val="FFCF85"/>
                </a:solidFill>
              </a:rPr>
              <a:t>ot </a:t>
            </a:r>
            <a:r>
              <a:rPr lang="en-US" sz="4000" b="1" dirty="0">
                <a:solidFill>
                  <a:srgbClr val="FFCF85"/>
                </a:solidFill>
              </a:rPr>
              <a:t>U</a:t>
            </a:r>
            <a:r>
              <a:rPr lang="en-US" sz="4000" b="1" dirty="0" smtClean="0">
                <a:solidFill>
                  <a:srgbClr val="FFCF85"/>
                </a:solidFill>
              </a:rPr>
              <a:t>se Telemedicine       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3" y="1664487"/>
            <a:ext cx="8322387" cy="3593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54" y="5739764"/>
            <a:ext cx="672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Routine encounters include sinus, UTI, pulmonary procedures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69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" y="-16725"/>
            <a:ext cx="9144000" cy="6845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6291"/>
            <a:ext cx="8915400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Finding # 3: Would Use Telemedicine to attract patients, join networks</a:t>
            </a:r>
            <a:endParaRPr lang="en-US" sz="4000" b="1" dirty="0">
              <a:solidFill>
                <a:srgbClr val="FFCF8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571624"/>
            <a:ext cx="7508633" cy="4067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830916"/>
            <a:ext cx="7217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Primarily a tool for revenue enhancement rather than cost savings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960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"/>
            <a:ext cx="9144000" cy="684541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5300" y="0"/>
            <a:ext cx="8153400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Finding # 4: Some interest                          in specialty services</a:t>
            </a:r>
            <a:endParaRPr lang="en-US" sz="4000" b="1" dirty="0">
              <a:solidFill>
                <a:srgbClr val="FFCF8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985" y="1984152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hich specialty would you use or consider?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- Dermatology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14%  - Psychiatry  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% -  Neurology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6560"/>
            <a:ext cx="1905000" cy="1183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4622473"/>
            <a:ext cx="7450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“Specialty consultation may be a great idea, but a lot of doctors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won’t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admit that they don’t know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something.”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MD/Owner of two northeast urgent care centers</a:t>
            </a:r>
          </a:p>
        </p:txBody>
      </p:sp>
    </p:spTree>
    <p:extLst>
      <p:ext uri="{BB962C8B-B14F-4D97-AF65-F5344CB8AC3E}">
        <p14:creationId xmlns:p14="http://schemas.microsoft.com/office/powerpoint/2010/main" val="6742246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"/>
            <a:ext cx="9144000" cy="68454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4476" y="-85628"/>
            <a:ext cx="8266009" cy="1173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CF85"/>
                </a:solidFill>
              </a:rPr>
              <a:t>Finding # 5: No Telemedicine         provider dominates this market</a:t>
            </a:r>
            <a:endParaRPr lang="en-US" sz="4000" b="1" dirty="0">
              <a:solidFill>
                <a:srgbClr val="FFCF8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822" y="1676400"/>
            <a:ext cx="88051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No providers reaches 20% name recognition; leaders are: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Companies raised more than $20M each in 2014; suggests resources available to enter </a:t>
            </a:r>
            <a:r>
              <a:rPr lang="en-US" sz="3200" b="1" dirty="0" smtClean="0">
                <a:solidFill>
                  <a:schemeClr val="bg1"/>
                </a:solidFill>
              </a:rPr>
              <a:t>market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7" y="2961163"/>
            <a:ext cx="1977271" cy="549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22834"/>
            <a:ext cx="2057400" cy="487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9" y="2986507"/>
            <a:ext cx="1079790" cy="290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62622"/>
            <a:ext cx="1626750" cy="474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21895"/>
            <a:ext cx="1740729" cy="514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9" y="5027666"/>
            <a:ext cx="1116672" cy="10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3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12583"/>
            <a:ext cx="9144000" cy="684541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423" y="228600"/>
            <a:ext cx="9108831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r>
              <a:rPr kumimoji="1" lang="en-US" altLang="en-US" sz="4000" b="1" dirty="0" smtClean="0">
                <a:solidFill>
                  <a:srgbClr val="FFCF85"/>
                </a:solidFill>
                <a:latin typeface="+mj-lt"/>
              </a:rPr>
              <a:t>Urgent Care Offering Telemedicine Now </a:t>
            </a:r>
            <a:endParaRPr kumimoji="1" lang="en-US" altLang="en-US" sz="4000" b="1" dirty="0">
              <a:solidFill>
                <a:srgbClr val="FFCF85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151"/>
            <a:ext cx="8153400" cy="41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554" y="5854900"/>
            <a:ext cx="537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Chain of Four Urgent Care Centers in Connecticut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4370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22469</TotalTime>
  <Words>483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Geneva</vt:lpstr>
      <vt:lpstr>Helvetica Light</vt:lpstr>
      <vt:lpstr>Times New Roman</vt:lpstr>
      <vt:lpstr>Office Theme</vt:lpstr>
      <vt:lpstr>Telemedicine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Cohen</dc:creator>
  <cp:lastModifiedBy>HREIS</cp:lastModifiedBy>
  <cp:revision>171</cp:revision>
  <dcterms:created xsi:type="dcterms:W3CDTF">2014-01-16T22:03:54Z</dcterms:created>
  <dcterms:modified xsi:type="dcterms:W3CDTF">2015-05-01T15:12:33Z</dcterms:modified>
</cp:coreProperties>
</file>